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52" r:id="rId2"/>
    <p:sldId id="45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D00A2F0-6ADE-46C1-9BD2-C00C78659ECF}">
          <p14:sldIdLst>
            <p14:sldId id="452"/>
            <p14:sldId id="45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6E45B-87BA-4B31-9EDC-9A6C66AF26EC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63E02-EDCC-4F34-8A5A-B14C1A0A6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88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34BE6-5619-5E4E-BF29-70393DF5CB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10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34BE6-5619-5E4E-BF29-70393DF5CB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1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3AFA5-650D-42B1-8938-83795BA5F0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24535E-BF2F-4346-B852-536E237EFC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C9EDB-0BB2-4233-9364-83107DED8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2E3A-5A01-4E47-887D-889702A6DC0E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22403-CC2B-4E0F-8FB4-040B26A22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A35D3-957E-4E8D-8E83-6A2828E5F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D06C-F23C-4160-B5D4-1F2980D9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0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96064-2F26-4B43-9103-68B7F8AAE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FD99A9-B0CB-45A4-AC2C-F718B4B78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73FD5-090E-4A49-ADD5-65A19EBE7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2E3A-5A01-4E47-887D-889702A6DC0E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2F53B-5D07-4C15-9C8D-E75037AE7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3E867-A76D-41C2-8D22-4DB4756EC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D06C-F23C-4160-B5D4-1F2980D9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7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F98AEA-4377-4290-99DB-E6FE7501AB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E0A37-5D91-4F8C-829D-66B26446F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F8C28-0340-45F8-A3F0-5A3C82071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2E3A-5A01-4E47-887D-889702A6DC0E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F3E55-1C8E-4D96-9B71-71BD997F8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D1F94-8293-401C-AFA1-F31A6A5D1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D06C-F23C-4160-B5D4-1F2980D9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1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_image+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/>
              <a:t>research.asu.edu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A44D4A-C3D1-6F47-8DBD-78DBF2D0B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bject 5"/>
          <p:cNvSpPr/>
          <p:nvPr userDrawn="1"/>
        </p:nvSpPr>
        <p:spPr>
          <a:xfrm>
            <a:off x="885129" y="1137374"/>
            <a:ext cx="5670179" cy="45719"/>
          </a:xfrm>
          <a:custGeom>
            <a:avLst/>
            <a:gdLst/>
            <a:ahLst/>
            <a:cxnLst/>
            <a:rect l="l" t="t" r="r" b="b"/>
            <a:pathLst>
              <a:path w="5486400">
                <a:moveTo>
                  <a:pt x="0" y="0"/>
                </a:moveTo>
                <a:lnTo>
                  <a:pt x="5486400" y="0"/>
                </a:lnTo>
              </a:path>
            </a:pathLst>
          </a:custGeom>
          <a:ln w="25400">
            <a:solidFill>
              <a:srgbClr val="FEBC1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876302" y="688752"/>
            <a:ext cx="10399183" cy="295978"/>
          </a:xfrm>
        </p:spPr>
        <p:txBody>
          <a:bodyPr wrap="square" lIns="0" tIns="0">
            <a:spAutoFit/>
          </a:bodyPr>
          <a:lstStyle>
            <a:lvl1pPr marL="0" indent="0">
              <a:lnSpc>
                <a:spcPct val="110000"/>
              </a:lnSpc>
              <a:buNone/>
              <a:defRPr sz="1600" b="1">
                <a:latin typeface="Arial"/>
                <a:cs typeface="Arial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Section name</a:t>
            </a:r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885129" y="1413049"/>
            <a:ext cx="5670179" cy="376065"/>
          </a:xfrm>
        </p:spPr>
        <p:txBody>
          <a:bodyPr wrap="square" lIns="0" tIns="0">
            <a:spAutoFit/>
          </a:bodyPr>
          <a:lstStyle>
            <a:lvl1pPr marL="0" indent="0">
              <a:lnSpc>
                <a:spcPct val="70000"/>
              </a:lnSpc>
              <a:buNone/>
              <a:defRPr sz="3000" b="1">
                <a:latin typeface="Arial"/>
                <a:cs typeface="Arial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885129" y="2149475"/>
            <a:ext cx="5670179" cy="249171"/>
          </a:xfrm>
        </p:spPr>
        <p:txBody>
          <a:bodyPr wrap="square" lIns="0" tIns="0">
            <a:spAutoFit/>
          </a:bodyPr>
          <a:lstStyle>
            <a:lvl1pPr marL="0" indent="0">
              <a:lnSpc>
                <a:spcPct val="110000"/>
              </a:lnSpc>
              <a:buNone/>
              <a:defRPr sz="1300" b="0" baseline="0">
                <a:latin typeface="Arial"/>
                <a:cs typeface="Arial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6906684" y="1136650"/>
            <a:ext cx="4366683" cy="242093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20"/>
          </p:nvPr>
        </p:nvSpPr>
        <p:spPr>
          <a:xfrm>
            <a:off x="6906684" y="3557588"/>
            <a:ext cx="4366683" cy="242093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885129" y="3557588"/>
            <a:ext cx="5670179" cy="249171"/>
          </a:xfrm>
        </p:spPr>
        <p:txBody>
          <a:bodyPr wrap="square" lIns="0" tIns="0">
            <a:spAutoFit/>
          </a:bodyPr>
          <a:lstStyle>
            <a:lvl1pPr marL="0" indent="0">
              <a:lnSpc>
                <a:spcPct val="110000"/>
              </a:lnSpc>
              <a:buNone/>
              <a:defRPr sz="1300" b="0" i="1" baseline="0">
                <a:latin typeface="Arial"/>
                <a:cs typeface="Arial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1173736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F72A8-6EB6-467D-98D0-8A0BF323B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C5BC4-214E-4638-AF86-8B168FAC0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8272A-8895-4B7E-96E3-92223686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2E3A-5A01-4E47-887D-889702A6DC0E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4E84-05BF-461C-9C54-0B4A9AA25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9F9C1-3A38-43AC-88DF-235A5FF09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D06C-F23C-4160-B5D4-1F2980D9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5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6E316-8E40-41D3-AAA3-4F1AEA7F5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AE593-E4FC-4E69-A5CA-666D6F3CA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7C6CD-782F-4613-A12A-CF38E22AB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2E3A-5A01-4E47-887D-889702A6DC0E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166D9-81CC-4B79-9478-67E33FAD8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8556A-DD58-4F6C-BAD2-F85F4A81A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D06C-F23C-4160-B5D4-1F2980D9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305A0-22C0-411F-A1D5-4E2E9D6DA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43D49-1B12-4B89-8584-88F67B32BA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A75CAA-C172-49C3-82B3-8FB6EDF90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C18101-EDBE-43D2-A8CF-7A9C1780E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2E3A-5A01-4E47-887D-889702A6DC0E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B66F6-767E-414A-B6F1-96A3D19BC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B3687F-6076-4B90-BF39-2F0968DAD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D06C-F23C-4160-B5D4-1F2980D9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3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26635-556F-44A9-9E4A-9BC3E6E40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4BF9E-65CB-4E07-A798-2FCEE14BD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CFE9B-6EB6-4FB9-A031-776BD9A2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35D786-0029-4242-8EAB-513D3258A6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96A20D-9403-4D50-BC4B-C23B4BA7A2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45D380-8D92-4129-9CBB-9500C6B4E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2E3A-5A01-4E47-887D-889702A6DC0E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91A1B3-29FC-4CE7-BD4C-6BE7CE2CB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E8E3F7-3175-47C2-9C8C-1BD45FF50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D06C-F23C-4160-B5D4-1F2980D9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4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574B0-6231-495C-9D02-13884B08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E43FCF-5FAD-4ECA-9B7E-0FEC02FBF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2E3A-5A01-4E47-887D-889702A6DC0E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B5CE2B-9C25-4ED0-97B5-FDE5453E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689244-95F2-4000-854C-DD45185BB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D06C-F23C-4160-B5D4-1F2980D9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4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5BEB8F-30BC-4553-9933-7A132BAE1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2E3A-5A01-4E47-887D-889702A6DC0E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CE9FBD-E598-43ED-8820-5B1635DCB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33B03B-C6D0-4177-9B05-05AE1B8D2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D06C-F23C-4160-B5D4-1F2980D9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7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FE871-2DA9-46ED-A3FC-756B7475E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7CA0B-DDB5-47C0-9ACC-49017038D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A85B68-CBC9-46C3-9339-6223668D5E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007FA-A340-427C-A61E-57BEDA06D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2E3A-5A01-4E47-887D-889702A6DC0E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4FA11A-00A7-46C0-97CE-9A3353479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BBB2ED-CCE7-46BB-86CC-F18B50E4D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D06C-F23C-4160-B5D4-1F2980D9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8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3A980-AE72-4B01-AD58-74F525A23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634ABC-CBD5-4D07-B235-1B1D1D6849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E9745B-D3E4-4B9F-9F4E-2118109F5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62F8B9-1A25-411B-80CA-C34A8C879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2E3A-5A01-4E47-887D-889702A6DC0E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C65134-AF14-4DDA-8AEA-2FCB95298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AA35EF-9FA0-4784-86DC-093A31427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D06C-F23C-4160-B5D4-1F2980D9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73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444D21-85B0-4AE6-B922-06A3A0EF8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7B3C25-CF77-4C14-B05E-109EA1309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BADB3-2FBA-4CCC-B2AA-AC4453A156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72E3A-5A01-4E47-887D-889702A6DC0E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28091-3F1E-40D2-89EF-555F363B5F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83FEA-C480-4D2C-B689-01142136DA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BD06C-F23C-4160-B5D4-1F2980D9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3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u.edu/aad/manuals/fin/fin421-05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researchintegrity.asu.edu/human-subjects/special-considerations" TargetMode="External"/><Relationship Id="rId4" Type="http://schemas.openxmlformats.org/officeDocument/2006/relationships/hyperlink" Target="https://www.asu.edu/aad/manuals/fin/fin401-03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845425" y="6423496"/>
            <a:ext cx="2133600" cy="184666"/>
          </a:xfrm>
        </p:spPr>
        <p:txBody>
          <a:bodyPr/>
          <a:lstStyle/>
          <a:p>
            <a:fld id="{17A44D4A-C3D1-6F47-8DBD-78DBF2D0B6F9}" type="slidenum">
              <a:rPr lang="en-US" sz="900"/>
              <a:pPr/>
              <a:t>1</a:t>
            </a:fld>
            <a:endParaRPr lang="en-US" sz="9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76302" y="786099"/>
            <a:ext cx="10399183" cy="295978"/>
          </a:xfrm>
        </p:spPr>
        <p:txBody>
          <a:bodyPr/>
          <a:lstStyle/>
          <a:p>
            <a:r>
              <a:rPr lang="en-US" dirty="0"/>
              <a:t>Payments to Human Subjects for their participation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012863" y="1267596"/>
            <a:ext cx="8764273" cy="376065"/>
          </a:xfrm>
        </p:spPr>
        <p:txBody>
          <a:bodyPr/>
          <a:lstStyle/>
          <a:p>
            <a:r>
              <a:rPr lang="en-US" dirty="0"/>
              <a:t>Research Subject compensation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6302" y="1644299"/>
            <a:ext cx="99851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IRB considerations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Population and location of participants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Amount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Type/form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Source of funds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Timeline for payment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Payment upon completion or just participation</a:t>
            </a:r>
          </a:p>
          <a:p>
            <a:pPr lvl="1"/>
            <a:r>
              <a:rPr lang="en-US" b="1" u="sng" dirty="0"/>
              <a:t>Payment is appropriate for the proposed activities and is not coercive.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Requirements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FIN 421-05 </a:t>
            </a:r>
            <a:r>
              <a:rPr lang="en-US" dirty="0">
                <a:hlinkClick r:id="rId3"/>
              </a:rPr>
              <a:t>https://www.asu.edu/aad/manuals/fin/fin421-05.html</a:t>
            </a:r>
            <a:r>
              <a:rPr lang="en-US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FIN 401-03 </a:t>
            </a:r>
            <a:r>
              <a:rPr lang="en-US" dirty="0">
                <a:hlinkClick r:id="rId4"/>
              </a:rPr>
              <a:t>https://www.asu.edu/aad/manuals/fin/fin401-03.html</a:t>
            </a:r>
            <a:r>
              <a:rPr lang="en-US" dirty="0"/>
              <a:t>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IRB is not involved in reviewing or guiding researchers on logistics to pay research participants. We direct the researchers to their unit’s Business Operations/Office for guidance.</a:t>
            </a:r>
          </a:p>
          <a:p>
            <a:endParaRPr lang="en-US" dirty="0"/>
          </a:p>
          <a:p>
            <a:r>
              <a:rPr lang="en-US" dirty="0"/>
              <a:t>For details, go to:</a:t>
            </a:r>
          </a:p>
          <a:p>
            <a:r>
              <a:rPr lang="en-US" dirty="0">
                <a:hlinkClick r:id="rId5"/>
              </a:rPr>
              <a:t>https://researchintegrity.asu.edu/human-subjects/special-considerations</a:t>
            </a:r>
            <a:r>
              <a:rPr lang="en-US" dirty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40246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845425" y="6423496"/>
            <a:ext cx="2133600" cy="184666"/>
          </a:xfrm>
        </p:spPr>
        <p:txBody>
          <a:bodyPr/>
          <a:lstStyle/>
          <a:p>
            <a:fld id="{17A44D4A-C3D1-6F47-8DBD-78DBF2D0B6F9}" type="slidenum">
              <a:rPr lang="en-US" sz="900"/>
              <a:pPr/>
              <a:t>2</a:t>
            </a:fld>
            <a:endParaRPr lang="en-US" sz="9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876302" y="316956"/>
            <a:ext cx="8764273" cy="376065"/>
          </a:xfrm>
        </p:spPr>
        <p:txBody>
          <a:bodyPr/>
          <a:lstStyle/>
          <a:p>
            <a:r>
              <a:rPr lang="en-US" dirty="0"/>
              <a:t>Do you want to pay by:</a:t>
            </a:r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CF7E9E96-5CA2-479D-A00A-25666E874A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136177"/>
              </p:ext>
            </p:extLst>
          </p:nvPr>
        </p:nvGraphicFramePr>
        <p:xfrm>
          <a:off x="0" y="0"/>
          <a:ext cx="12192000" cy="6512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>
                  <a:extLst>
                    <a:ext uri="{9D8B030D-6E8A-4147-A177-3AD203B41FA5}">
                      <a16:colId xmlns:a16="http://schemas.microsoft.com/office/drawing/2014/main" val="688880386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val="13576424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val="3616949821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val="170705947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372562320"/>
                    </a:ext>
                  </a:extLst>
                </a:gridCol>
              </a:tblGrid>
              <a:tr h="1209348"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When to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Considerations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to 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806043"/>
                  </a:ext>
                </a:extLst>
              </a:tr>
              <a:tr h="1700540">
                <a:tc>
                  <a:txBody>
                    <a:bodyPr/>
                    <a:lstStyle/>
                    <a:p>
                      <a:r>
                        <a:rPr lang="en-US" b="1" dirty="0"/>
                        <a:t>Physical Gift Cards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In-person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VISA</a:t>
                      </a:r>
                    </a:p>
                    <a:p>
                      <a:r>
                        <a:rPr lang="en-US" dirty="0"/>
                        <a:t>Amazon</a:t>
                      </a:r>
                    </a:p>
                    <a:p>
                      <a:r>
                        <a:rPr lang="en-US" dirty="0"/>
                        <a:t>Target,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Some cards, like VISA, charge an additional fee. These fees are typically allowable on a grant.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Is the vendor accessible to the subject?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Create Spend Authorization in WD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Store as cash in lock box OR in ASU-owned bank account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Purchase smallest number of gift cards possible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Create Requisition for Gift Card in WD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934054"/>
                  </a:ext>
                </a:extLst>
              </a:tr>
              <a:tr h="1691205">
                <a:tc>
                  <a:txBody>
                    <a:bodyPr/>
                    <a:lstStyle/>
                    <a:p>
                      <a:r>
                        <a:rPr lang="en-US" b="1" dirty="0"/>
                        <a:t>Electronic Gift Cards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Virtual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Hundreds available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Tango Card: Participant selects their own gift card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NGC: Choose from hundreds of gift cards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Can be accessible for distribution by multiple administrators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Create Requisition for Gift Card in Workday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Select NGC or </a:t>
                      </a:r>
                      <a:r>
                        <a:rPr lang="en-US" sz="1800" dirty="0" err="1">
                          <a:effectLst/>
                        </a:rPr>
                        <a:t>TangoCard</a:t>
                      </a:r>
                      <a:endParaRPr lang="en-US" sz="18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225913"/>
                  </a:ext>
                </a:extLst>
              </a:tr>
              <a:tr h="899578">
                <a:tc>
                  <a:txBody>
                    <a:bodyPr/>
                    <a:lstStyle/>
                    <a:p>
                      <a:r>
                        <a:rPr lang="en-US" b="1" dirty="0"/>
                        <a:t>Physical Payments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In-person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Cash</a:t>
                      </a:r>
                    </a:p>
                    <a:p>
                      <a:r>
                        <a:rPr lang="en-US" dirty="0"/>
                        <a:t>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Cash helps to project anonymity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Cash storage is higher risk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Create Spend Authorization in Workday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Store as cash in lock box OR in ASU-owned bank account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17939"/>
                  </a:ext>
                </a:extLst>
              </a:tr>
              <a:tr h="899578">
                <a:tc gridSpan="5">
                  <a:txBody>
                    <a:bodyPr/>
                    <a:lstStyle/>
                    <a:p>
                      <a:endParaRPr lang="en-US" b="1" i="1" dirty="0"/>
                    </a:p>
                    <a:p>
                      <a:r>
                        <a:rPr lang="en-US" b="1" i="1" dirty="0"/>
                        <a:t>**Note that ASU does not have the infrastructure to successfully link PayPal, Venmo, </a:t>
                      </a:r>
                      <a:r>
                        <a:rPr lang="en-US" b="1" i="1" dirty="0" err="1"/>
                        <a:t>Zelle</a:t>
                      </a:r>
                      <a:r>
                        <a:rPr lang="en-US" b="1" i="1" dirty="0"/>
                        <a:t>, etc., profiles to ASU bank accounts. Using these types of payment providers for subject pay is highly discouraged at this time.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952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50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338</Words>
  <Application>Microsoft Office PowerPoint</Application>
  <PresentationFormat>Widescreen</PresentationFormat>
  <Paragraphs>58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Ramya Turaga</dc:creator>
  <cp:lastModifiedBy>Sarah Kern</cp:lastModifiedBy>
  <cp:revision>5</cp:revision>
  <dcterms:created xsi:type="dcterms:W3CDTF">2022-12-02T23:12:17Z</dcterms:created>
  <dcterms:modified xsi:type="dcterms:W3CDTF">2023-08-15T22:26:42Z</dcterms:modified>
</cp:coreProperties>
</file>